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2" r:id="rId3"/>
    <p:sldId id="266" r:id="rId4"/>
    <p:sldId id="257" r:id="rId5"/>
    <p:sldId id="267" r:id="rId6"/>
    <p:sldId id="259" r:id="rId7"/>
    <p:sldId id="261" r:id="rId8"/>
    <p:sldId id="262" r:id="rId9"/>
    <p:sldId id="268" r:id="rId10"/>
    <p:sldId id="270" r:id="rId11"/>
    <p:sldId id="269" r:id="rId12"/>
    <p:sldId id="271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F08B8D-6416-15DB-45AD-DCEB1E52FBDA}" v="148" dt="2022-02-17T22:06:14.970"/>
    <p1510:client id="{51CC1275-8559-0066-AEFB-57C4FEDFC06D}" v="364" dt="2022-02-17T22:24:40.742"/>
    <p1510:client id="{5C8773BD-B25E-8166-4A4A-087400F50ABD}" v="13" dt="2022-02-20T11:45:45.173"/>
    <p1510:client id="{7DB44D9E-0EF2-4F4F-BFDB-4A50A9F10B07}" v="371" dt="2022-02-16T22:35:18.139"/>
    <p1510:client id="{C1B08912-8FCC-F11F-F219-0CEA716D3B2E}" v="21" dt="2022-02-20T12:21:54.276"/>
    <p1510:client id="{DE696704-1409-3832-A570-856E250817B9}" v="207" dt="2022-02-20T12:10:05.272"/>
    <p1510:client id="{ED95CA9C-738A-96E5-EF5F-E32154D3FCBA}" v="305" dt="2022-02-20T11:43:25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20.2.2022.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567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20.2.2022.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097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20.2.2022.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760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20.2.2022.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970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20.2.2022.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821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20.2.2022.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317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20.2.2022.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807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20.2.2022.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971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20.2.2022.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795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20.2.2022.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856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20.2.2022.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209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1FB43-724D-437A-A5E8-1D673BA80D2D}" type="datetimeFigureOut">
              <a:rPr lang="hr-HR" smtClean="0"/>
              <a:t>20.2.2022.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525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31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Freeform: Shape 33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C7B3657-B0C9-441B-A4BA-CD5E5420A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>
                <a:solidFill>
                  <a:schemeClr val="bg1">
                    <a:lumMod val="95000"/>
                    <a:lumOff val="5000"/>
                  </a:schemeClr>
                </a:solidFill>
                <a:latin typeface="Book Antiqua"/>
              </a:rPr>
              <a:t>MEĐUNARODNI DAN MATERNJEG JEZIKA</a:t>
            </a:r>
          </a:p>
        </p:txBody>
      </p:sp>
    </p:spTree>
    <p:extLst>
      <p:ext uri="{BB962C8B-B14F-4D97-AF65-F5344CB8AC3E}">
        <p14:creationId xmlns:p14="http://schemas.microsoft.com/office/powerpoint/2010/main" val="1590110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7AF5B4-C078-4167-AC42-530CF6873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Book Antiqua"/>
                <a:cs typeface="Calibri Light"/>
              </a:rPr>
              <a:t>UČENIČKI RADOVI</a:t>
            </a:r>
            <a:endParaRPr lang="hr-HR">
              <a:latin typeface="Book Antiqua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77AE71B-182A-426D-8F08-65938F881F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hr-HR"/>
          </a:p>
          <a:p>
            <a:endParaRPr lang="hr-HR">
              <a:cs typeface="Calibri"/>
            </a:endParaRP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FFF944-F4CA-460B-B693-8DED3F5077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Slika 6" descr="Slika na kojoj se prikazuje karta&#10;&#10;Opis je automatski generiran">
            <a:extLst>
              <a:ext uri="{FF2B5EF4-FFF2-40B4-BE49-F238E27FC236}">
                <a16:creationId xmlns:a16="http://schemas.microsoft.com/office/drawing/2014/main" id="{80A0DDD0-29D5-459A-9532-39E1EDACA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6" r="3" b="599"/>
          <a:stretch/>
        </p:blipFill>
        <p:spPr>
          <a:xfrm>
            <a:off x="1612984" y="1829872"/>
            <a:ext cx="3419856" cy="3844285"/>
          </a:xfrm>
          <a:prstGeom prst="rect">
            <a:avLst/>
          </a:prstGeom>
        </p:spPr>
      </p:pic>
      <p:pic>
        <p:nvPicPr>
          <p:cNvPr id="8" name="Slika 6" descr="Slika na kojoj se prikazuje tekst, ploča za pisanje, dokument&#10;&#10;Opis je automatski generiran">
            <a:extLst>
              <a:ext uri="{FF2B5EF4-FFF2-40B4-BE49-F238E27FC236}">
                <a16:creationId xmlns:a16="http://schemas.microsoft.com/office/drawing/2014/main" id="{8550A590-25D1-4B93-80EC-39E0AC3539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2"/>
          <a:stretch/>
        </p:blipFill>
        <p:spPr>
          <a:xfrm>
            <a:off x="6920295" y="1834105"/>
            <a:ext cx="3420596" cy="385381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5BC476FC-50D2-4699-B027-0DB5A2753731}"/>
              </a:ext>
            </a:extLst>
          </p:cNvPr>
          <p:cNvSpPr txBox="1"/>
          <p:nvPr/>
        </p:nvSpPr>
        <p:spPr>
          <a:xfrm>
            <a:off x="6924675" y="58769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>
                <a:latin typeface="Book Antiqua"/>
                <a:cs typeface="Calibri"/>
              </a:rPr>
              <a:t>Jasmina Pekmez V-1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B37B8738-FB04-45E0-B805-68AFABB2A35B}"/>
              </a:ext>
            </a:extLst>
          </p:cNvPr>
          <p:cNvSpPr txBox="1"/>
          <p:nvPr/>
        </p:nvSpPr>
        <p:spPr>
          <a:xfrm>
            <a:off x="1543050" y="59150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>
                <a:latin typeface="Book Antiqua"/>
                <a:cs typeface="Calibri"/>
              </a:rPr>
              <a:t>Esma Karić V-1</a:t>
            </a:r>
          </a:p>
        </p:txBody>
      </p:sp>
    </p:spTree>
    <p:extLst>
      <p:ext uri="{BB962C8B-B14F-4D97-AF65-F5344CB8AC3E}">
        <p14:creationId xmlns:p14="http://schemas.microsoft.com/office/powerpoint/2010/main" val="177211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E1340B9-0674-4883-8C47-077F5D701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  <a:cs typeface="Calibri Light"/>
              </a:rPr>
              <a:t>UČENIČKI RADOVI</a:t>
            </a:r>
            <a:endParaRPr lang="en-US" sz="540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F028972D-F212-433F-A0F5-4B674EB42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549" y="2289236"/>
            <a:ext cx="3795496" cy="401880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C3E38C3A-BB05-400F-BA59-C7C65E456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66190" y="2285696"/>
            <a:ext cx="4737309" cy="401529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972FDE6-99C9-45E6-8622-C8748691790F}"/>
              </a:ext>
            </a:extLst>
          </p:cNvPr>
          <p:cNvSpPr txBox="1"/>
          <p:nvPr/>
        </p:nvSpPr>
        <p:spPr>
          <a:xfrm>
            <a:off x="1046691" y="643043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err="1">
                <a:cs typeface="Calibri"/>
              </a:rPr>
              <a:t>Adna</a:t>
            </a:r>
            <a:r>
              <a:rPr lang="hr-HR">
                <a:cs typeface="Calibri"/>
              </a:rPr>
              <a:t> Jahić V-1</a:t>
            </a:r>
            <a:endParaRPr lang="hr-HR">
              <a:highlight>
                <a:srgbClr val="FFFF00"/>
              </a:highlight>
              <a:cs typeface="Calibri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0E93972-8B03-4A54-95A4-50560FE559E0}"/>
              </a:ext>
            </a:extLst>
          </p:cNvPr>
          <p:cNvSpPr txBox="1"/>
          <p:nvPr/>
        </p:nvSpPr>
        <p:spPr>
          <a:xfrm rot="10800000" flipH="1" flipV="1">
            <a:off x="5981701" y="6425888"/>
            <a:ext cx="3321049" cy="3799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err="1">
                <a:cs typeface="Calibri"/>
              </a:rPr>
              <a:t>Emra</a:t>
            </a:r>
            <a:r>
              <a:rPr lang="hr-HR">
                <a:cs typeface="Calibri"/>
              </a:rPr>
              <a:t> </a:t>
            </a:r>
            <a:r>
              <a:rPr lang="hr-HR" err="1">
                <a:cs typeface="Calibri"/>
              </a:rPr>
              <a:t>Kuldija</a:t>
            </a:r>
            <a:r>
              <a:rPr lang="hr-HR">
                <a:cs typeface="Calibri"/>
              </a:rPr>
              <a:t> V-1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4076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 descr="Slika na kojoj se prikazuje nebo, trava, na otvorenom, biljka&#10;&#10;Opis je automatski generiran">
            <a:extLst>
              <a:ext uri="{FF2B5EF4-FFF2-40B4-BE49-F238E27FC236}">
                <a16:creationId xmlns:a16="http://schemas.microsoft.com/office/drawing/2014/main" id="{19D66AA4-29EA-47CB-8CBA-58F33CE66C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71" b="606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5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8CB3BC9-1BF6-4946-8612-1C96348D8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hr-HR" sz="3600">
                <a:cs typeface="Calibri Light"/>
              </a:rPr>
              <a:t>...</a:t>
            </a:r>
            <a:endParaRPr lang="hr-HR" sz="3600"/>
          </a:p>
        </p:txBody>
      </p:sp>
      <p:cxnSp>
        <p:nvCxnSpPr>
          <p:cNvPr id="52" name="Straight Connector 4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D6F80A7-2216-4D74-9A28-EE38C5A31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2000">
                <a:latin typeface="Book Antiqua"/>
                <a:cs typeface="Calibri"/>
              </a:rPr>
              <a:t>"Sve oči govore istim jezikom"</a:t>
            </a:r>
          </a:p>
          <a:p>
            <a:r>
              <a:rPr lang="hr-HR" sz="2000">
                <a:latin typeface="Book Antiqua"/>
                <a:cs typeface="Calibri"/>
              </a:rPr>
              <a:t>                                    </a:t>
            </a:r>
            <a:r>
              <a:rPr lang="hr-HR" sz="2000" err="1">
                <a:latin typeface="Book Antiqua"/>
                <a:cs typeface="Calibri"/>
              </a:rPr>
              <a:t>Džordž</a:t>
            </a:r>
            <a:r>
              <a:rPr lang="hr-HR" sz="2000">
                <a:latin typeface="Book Antiqua"/>
                <a:cs typeface="Calibri"/>
              </a:rPr>
              <a:t> Herbert</a:t>
            </a:r>
          </a:p>
          <a:p>
            <a:endParaRPr lang="hr-HR" sz="2000">
              <a:latin typeface="Book Antiqua"/>
              <a:cs typeface="Calibri"/>
            </a:endParaRPr>
          </a:p>
          <a:p>
            <a:r>
              <a:rPr lang="hr-HR" sz="1800">
                <a:latin typeface="Book Antiqua"/>
                <a:cs typeface="Calibri"/>
              </a:rPr>
              <a:t>-</a:t>
            </a:r>
            <a:r>
              <a:rPr lang="hr-HR" sz="1600">
                <a:latin typeface="Book Antiqua"/>
                <a:cs typeface="Calibri"/>
              </a:rPr>
              <a:t> pripremila nastavnica </a:t>
            </a:r>
            <a:r>
              <a:rPr lang="hr-HR" sz="1600" err="1">
                <a:latin typeface="Book Antiqua"/>
                <a:cs typeface="Calibri"/>
              </a:rPr>
              <a:t>Mersija</a:t>
            </a:r>
            <a:r>
              <a:rPr lang="hr-HR" sz="1600">
                <a:latin typeface="Book Antiqua"/>
                <a:cs typeface="Calibri"/>
              </a:rPr>
              <a:t> </a:t>
            </a:r>
            <a:r>
              <a:rPr lang="hr-HR" sz="1600" err="1">
                <a:latin typeface="Book Antiqua"/>
                <a:cs typeface="Calibri"/>
              </a:rPr>
              <a:t>Huseinović</a:t>
            </a:r>
            <a:r>
              <a:rPr lang="hr-HR" sz="1600">
                <a:latin typeface="Book Antiqua"/>
                <a:cs typeface="Calibri"/>
              </a:rPr>
              <a:t> sa učenicima V-1</a:t>
            </a:r>
          </a:p>
        </p:txBody>
      </p:sp>
    </p:spTree>
    <p:extLst>
      <p:ext uri="{BB962C8B-B14F-4D97-AF65-F5344CB8AC3E}">
        <p14:creationId xmlns:p14="http://schemas.microsoft.com/office/powerpoint/2010/main" val="4053833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AA0E0468-65E7-4073-A06C-87C0C866EA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35" r="-3" b="15423"/>
          <a:stretch/>
        </p:blipFill>
        <p:spPr>
          <a:xfrm>
            <a:off x="6829833" y="10"/>
            <a:ext cx="5362169" cy="2606030"/>
          </a:xfrm>
          <a:prstGeom prst="rect">
            <a:avLst/>
          </a:prstGeom>
        </p:spPr>
      </p:pic>
      <p:pic>
        <p:nvPicPr>
          <p:cNvPr id="5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444E21DB-0B5F-4825-B1CC-DCF83C2791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3427"/>
          <a:stretch/>
        </p:blipFill>
        <p:spPr>
          <a:xfrm>
            <a:off x="4823351" y="2606040"/>
            <a:ext cx="7368648" cy="4251960"/>
          </a:xfrm>
          <a:prstGeom prst="rect">
            <a:avLst/>
          </a:prstGeom>
        </p:spPr>
      </p:pic>
      <p:sp>
        <p:nvSpPr>
          <p:cNvPr id="21" name="Freeform: Shape 16">
            <a:extLst>
              <a:ext uri="{FF2B5EF4-FFF2-40B4-BE49-F238E27FC236}">
                <a16:creationId xmlns:a16="http://schemas.microsoft.com/office/drawing/2014/main" id="{16EA23B6-4B44-4D76-87BA-D81CE35ED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18">
            <a:extLst>
              <a:ext uri="{FF2B5EF4-FFF2-40B4-BE49-F238E27FC236}">
                <a16:creationId xmlns:a16="http://schemas.microsoft.com/office/drawing/2014/main" id="{2EEEAE0B-25B7-437B-B834-B70A93541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64A172F-7399-4BEC-8443-8AA90E2D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65125"/>
            <a:ext cx="6179700" cy="1325563"/>
          </a:xfrm>
        </p:spPr>
        <p:txBody>
          <a:bodyPr>
            <a:normAutofit/>
          </a:bodyPr>
          <a:lstStyle/>
          <a:p>
            <a:r>
              <a:rPr lang="hr-HR">
                <a:cs typeface="Calibri Light"/>
              </a:rPr>
              <a:t>...</a:t>
            </a:r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1A8345-8507-44FF-A97D-3138B6CF6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3" y="2022601"/>
            <a:ext cx="4655602" cy="41543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400">
                <a:latin typeface="Book Antiqua"/>
                <a:cs typeface="Calibri"/>
              </a:rPr>
              <a:t>U svijetu se 21. februara obilježava Međunarodni dan jezika.</a:t>
            </a:r>
          </a:p>
        </p:txBody>
      </p:sp>
    </p:spTree>
    <p:extLst>
      <p:ext uri="{BB962C8B-B14F-4D97-AF65-F5344CB8AC3E}">
        <p14:creationId xmlns:p14="http://schemas.microsoft.com/office/powerpoint/2010/main" val="1243066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B299CAB-C506-454B-90FC-406572829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D99311-F254-40F1-8AB5-EE3E7B9B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1758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B2E8366-F3A8-4156-9CAD-56756EBFD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070149"/>
            <a:ext cx="8959893" cy="1004836"/>
          </a:xfrm>
        </p:spPr>
        <p:txBody>
          <a:bodyPr anchor="ctr">
            <a:normAutofit/>
          </a:bodyPr>
          <a:lstStyle/>
          <a:p>
            <a:pPr algn="ctr"/>
            <a:r>
              <a:rPr lang="hr-HR" sz="3200">
                <a:solidFill>
                  <a:srgbClr val="595959"/>
                </a:solidFill>
                <a:cs typeface="Calibri Light"/>
              </a:rPr>
              <a:t>Međunarodni dan </a:t>
            </a:r>
            <a:r>
              <a:rPr lang="hr-HR" sz="3200" err="1">
                <a:solidFill>
                  <a:srgbClr val="595959"/>
                </a:solidFill>
                <a:cs typeface="Calibri Light"/>
              </a:rPr>
              <a:t>maternjeg</a:t>
            </a:r>
            <a:r>
              <a:rPr lang="hr-HR" sz="3200">
                <a:solidFill>
                  <a:srgbClr val="595959"/>
                </a:solidFill>
                <a:cs typeface="Calibri Light"/>
              </a:rPr>
              <a:t> jezika</a:t>
            </a:r>
            <a:endParaRPr lang="hr-HR" sz="3200">
              <a:solidFill>
                <a:srgbClr val="595959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89E3CB-00ED-4691-9F0F-F23EA3564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016" y="2444376"/>
            <a:ext cx="10824184" cy="372782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56502F-C7C5-425D-867A-2E236C40B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0829" y="2673071"/>
            <a:ext cx="8855117" cy="282854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hr-HR" sz="2000">
                <a:solidFill>
                  <a:schemeClr val="tx1">
                    <a:lumMod val="65000"/>
                    <a:lumOff val="35000"/>
                  </a:schemeClr>
                </a:solidFill>
                <a:latin typeface="Book Antiqua"/>
                <a:cs typeface="Calibri Light"/>
              </a:rPr>
              <a:t>Danas u svijetu postoji oko 7.000 jezika. Svakome je neki jezik </a:t>
            </a:r>
            <a:r>
              <a:rPr lang="hr-HR" sz="200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/>
                <a:cs typeface="Calibri Light"/>
              </a:rPr>
              <a:t>maternji</a:t>
            </a:r>
            <a:r>
              <a:rPr lang="hr-HR" sz="2000">
                <a:solidFill>
                  <a:schemeClr val="tx1">
                    <a:lumMod val="65000"/>
                    <a:lumOff val="35000"/>
                  </a:schemeClr>
                </a:solidFill>
                <a:latin typeface="Book Antiqua"/>
                <a:cs typeface="Calibri Light"/>
              </a:rPr>
              <a:t>.</a:t>
            </a:r>
            <a:endParaRPr lang="sr-Latn-RS" sz="2000">
              <a:solidFill>
                <a:schemeClr val="tx1">
                  <a:lumMod val="65000"/>
                  <a:lumOff val="35000"/>
                </a:schemeClr>
              </a:solidFill>
              <a:latin typeface="Book Antiqua"/>
              <a:ea typeface="+mn-lt"/>
              <a:cs typeface="+mn-lt"/>
            </a:endParaRPr>
          </a:p>
          <a:p>
            <a:pPr>
              <a:spcBef>
                <a:spcPct val="0"/>
              </a:spcBef>
            </a:pPr>
            <a:r>
              <a:rPr lang="hr-HR" sz="200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/>
                <a:cs typeface="Calibri Light"/>
              </a:rPr>
              <a:t>Maternji</a:t>
            </a:r>
            <a:r>
              <a:rPr lang="hr-HR" sz="2000">
                <a:solidFill>
                  <a:schemeClr val="tx1">
                    <a:lumMod val="65000"/>
                    <a:lumOff val="35000"/>
                  </a:schemeClr>
                </a:solidFill>
                <a:latin typeface="Book Antiqua"/>
                <a:cs typeface="Calibri Light"/>
              </a:rPr>
              <a:t> jezik je dio kulturnog identiteta naroda, tačka prepoznavanja, različitosti, ali i tolerancije i razumijevanja. To je jezik koji ljudi najprije nauče. Njega usvajamo prirodno, u sredini u kojoj odrastamo bez ikakve posebne obuke. Svoj </a:t>
            </a:r>
            <a:r>
              <a:rPr lang="hr-HR" sz="200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/>
                <a:cs typeface="Calibri Light"/>
              </a:rPr>
              <a:t>maternji</a:t>
            </a:r>
            <a:r>
              <a:rPr lang="hr-HR" sz="2000">
                <a:solidFill>
                  <a:schemeClr val="tx1">
                    <a:lumMod val="65000"/>
                    <a:lumOff val="35000"/>
                  </a:schemeClr>
                </a:solidFill>
                <a:latin typeface="Book Antiqua"/>
                <a:cs typeface="Calibri Light"/>
              </a:rPr>
              <a:t> jezik trebamo voljeti, a to ćemo najbolje postići njegovim čuvanjem i pravilnim korištenjem. </a:t>
            </a:r>
            <a:r>
              <a:rPr lang="hr-HR" sz="200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/>
                <a:cs typeface="Calibri Light"/>
              </a:rPr>
              <a:t>Maternji</a:t>
            </a:r>
            <a:r>
              <a:rPr lang="hr-HR" sz="2000">
                <a:solidFill>
                  <a:schemeClr val="tx1">
                    <a:lumMod val="65000"/>
                    <a:lumOff val="35000"/>
                  </a:schemeClr>
                </a:solidFill>
                <a:latin typeface="Book Antiqua"/>
                <a:cs typeface="Calibri Light"/>
              </a:rPr>
              <a:t> jezik je naslijeđe koje pripada svakom pojedincu i </a:t>
            </a:r>
            <a:r>
              <a:rPr lang="hr-HR" sz="200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/>
                <a:cs typeface="Calibri Light"/>
              </a:rPr>
              <a:t>niko</a:t>
            </a:r>
            <a:r>
              <a:rPr lang="hr-HR" sz="2000">
                <a:solidFill>
                  <a:schemeClr val="tx1">
                    <a:lumMod val="65000"/>
                    <a:lumOff val="35000"/>
                  </a:schemeClr>
                </a:solidFill>
                <a:latin typeface="Book Antiqua"/>
                <a:cs typeface="Calibri Light"/>
              </a:rPr>
              <a:t> nema pravo oduzeti to naslijeđe nekome. </a:t>
            </a:r>
            <a:endParaRPr lang="hr-HR" sz="2000">
              <a:solidFill>
                <a:schemeClr val="tx1">
                  <a:lumMod val="65000"/>
                  <a:lumOff val="35000"/>
                </a:schemeClr>
              </a:solidFill>
              <a:latin typeface="Book Antiqua"/>
              <a:ea typeface="+mn-lt"/>
              <a:cs typeface="+mn-lt"/>
            </a:endParaRPr>
          </a:p>
          <a:p>
            <a:endParaRPr lang="hr-HR" sz="2000">
              <a:solidFill>
                <a:schemeClr val="tx1">
                  <a:lumMod val="65000"/>
                  <a:lumOff val="35000"/>
                </a:schemeClr>
              </a:solidFill>
              <a:latin typeface="Book Antiqu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540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E75D4D4-7166-4A14-A4D9-24C210BA8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  <a:cs typeface="Calibri Light"/>
              </a:rPr>
              <a:t>...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F6FAEA-749E-4CB3-A1A8-BFF968F42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731" y="2836485"/>
            <a:ext cx="10111954" cy="3559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>
              <a:spcBef>
                <a:spcPts val="0"/>
              </a:spcBef>
            </a:pPr>
            <a:r>
              <a:rPr lang="en-US" sz="2000" dirty="0">
                <a:latin typeface="Book Antiqua"/>
                <a:cs typeface="Arial"/>
              </a:rPr>
              <a:t>U </a:t>
            </a:r>
            <a:r>
              <a:rPr lang="en-US" sz="2000" dirty="0" err="1">
                <a:latin typeface="Book Antiqua"/>
                <a:cs typeface="Arial"/>
              </a:rPr>
              <a:t>svijetu</a:t>
            </a:r>
            <a:r>
              <a:rPr lang="en-US" sz="2000" dirty="0">
                <a:latin typeface="Book Antiqua"/>
                <a:cs typeface="Arial"/>
              </a:rPr>
              <a:t> se </a:t>
            </a:r>
            <a:r>
              <a:rPr lang="en-US" sz="2000" dirty="0" err="1">
                <a:latin typeface="Book Antiqua"/>
                <a:cs typeface="Arial"/>
              </a:rPr>
              <a:t>govori</a:t>
            </a:r>
            <a:r>
              <a:rPr lang="en-US" sz="2000" dirty="0">
                <a:latin typeface="Book Antiqua"/>
                <a:cs typeface="Arial"/>
              </a:rPr>
              <a:t> </a:t>
            </a:r>
            <a:r>
              <a:rPr lang="en-US" sz="2000" dirty="0" err="1">
                <a:latin typeface="Book Antiqua"/>
                <a:cs typeface="Arial"/>
              </a:rPr>
              <a:t>oko</a:t>
            </a:r>
            <a:r>
              <a:rPr lang="en-US" sz="2000" dirty="0">
                <a:latin typeface="Book Antiqua"/>
                <a:cs typeface="Arial"/>
              </a:rPr>
              <a:t> 6.000 </a:t>
            </a:r>
            <a:r>
              <a:rPr lang="en-US" sz="2000" dirty="0" err="1">
                <a:latin typeface="Book Antiqua"/>
                <a:cs typeface="Arial"/>
              </a:rPr>
              <a:t>jezika</a:t>
            </a:r>
            <a:r>
              <a:rPr lang="en-US" sz="2000" dirty="0">
                <a:latin typeface="Book Antiqua"/>
                <a:cs typeface="Arial"/>
              </a:rPr>
              <a:t>, a </a:t>
            </a:r>
            <a:r>
              <a:rPr lang="en-US" sz="2000" dirty="0" err="1">
                <a:latin typeface="Book Antiqua"/>
                <a:cs typeface="Arial"/>
              </a:rPr>
              <a:t>prema</a:t>
            </a:r>
            <a:r>
              <a:rPr lang="en-US" sz="2000" dirty="0">
                <a:latin typeface="Book Antiqua"/>
                <a:cs typeface="Arial"/>
              </a:rPr>
              <a:t> </a:t>
            </a:r>
            <a:r>
              <a:rPr lang="en-US" sz="2000" dirty="0" err="1">
                <a:latin typeface="Book Antiqua"/>
                <a:cs typeface="Arial"/>
              </a:rPr>
              <a:t>prognozama</a:t>
            </a:r>
            <a:r>
              <a:rPr lang="en-US" sz="2000" dirty="0">
                <a:latin typeface="Book Antiqua"/>
                <a:cs typeface="Arial"/>
              </a:rPr>
              <a:t> </a:t>
            </a:r>
            <a:r>
              <a:rPr lang="en-US" sz="2000" dirty="0" err="1">
                <a:latin typeface="Book Antiqua"/>
                <a:cs typeface="Arial"/>
              </a:rPr>
              <a:t>lingvista</a:t>
            </a:r>
            <a:r>
              <a:rPr lang="en-US" sz="2000" dirty="0">
                <a:latin typeface="Book Antiqua"/>
                <a:cs typeface="Arial"/>
              </a:rPr>
              <a:t>, do </a:t>
            </a:r>
            <a:r>
              <a:rPr lang="en-US" sz="2000" dirty="0" err="1">
                <a:latin typeface="Book Antiqua"/>
                <a:cs typeface="Arial"/>
              </a:rPr>
              <a:t>kraja</a:t>
            </a:r>
            <a:r>
              <a:rPr lang="en-US" sz="2000" dirty="0">
                <a:latin typeface="Book Antiqua"/>
                <a:cs typeface="Arial"/>
              </a:rPr>
              <a:t> 21. </a:t>
            </a:r>
            <a:r>
              <a:rPr lang="en-US" sz="2000" dirty="0" err="1">
                <a:latin typeface="Book Antiqua"/>
                <a:cs typeface="Arial"/>
              </a:rPr>
              <a:t>vijeka</a:t>
            </a:r>
            <a:r>
              <a:rPr lang="en-US" sz="2000" dirty="0">
                <a:latin typeface="Book Antiqua"/>
                <a:cs typeface="Arial"/>
              </a:rPr>
              <a:t> </a:t>
            </a:r>
            <a:r>
              <a:rPr lang="en-US" sz="2000" dirty="0" err="1">
                <a:latin typeface="Book Antiqua"/>
                <a:cs typeface="Arial"/>
              </a:rPr>
              <a:t>više</a:t>
            </a:r>
            <a:r>
              <a:rPr lang="en-US" sz="2000" dirty="0">
                <a:latin typeface="Book Antiqua"/>
                <a:cs typeface="Arial"/>
              </a:rPr>
              <a:t> od </a:t>
            </a:r>
            <a:r>
              <a:rPr lang="en-US" sz="2000" dirty="0" err="1">
                <a:latin typeface="Book Antiqua"/>
                <a:cs typeface="Arial"/>
              </a:rPr>
              <a:t>polovine</a:t>
            </a:r>
            <a:r>
              <a:rPr lang="en-US" sz="2000" dirty="0">
                <a:latin typeface="Book Antiqua"/>
                <a:cs typeface="Arial"/>
              </a:rPr>
              <a:t>, </a:t>
            </a:r>
            <a:r>
              <a:rPr lang="en-US" sz="2000" dirty="0" err="1">
                <a:latin typeface="Book Antiqua"/>
                <a:cs typeface="Arial"/>
              </a:rPr>
              <a:t>čak</a:t>
            </a:r>
            <a:r>
              <a:rPr lang="en-US" sz="2000" dirty="0">
                <a:latin typeface="Book Antiqua"/>
                <a:cs typeface="Arial"/>
              </a:rPr>
              <a:t> </a:t>
            </a:r>
            <a:r>
              <a:rPr lang="en-US" sz="2000" dirty="0" err="1">
                <a:latin typeface="Book Antiqua"/>
                <a:cs typeface="Arial"/>
              </a:rPr>
              <a:t>i</a:t>
            </a:r>
            <a:r>
              <a:rPr lang="en-US" sz="2000" dirty="0">
                <a:latin typeface="Book Antiqua"/>
                <a:cs typeface="Arial"/>
              </a:rPr>
              <a:t> do </a:t>
            </a:r>
            <a:r>
              <a:rPr lang="en-US" sz="2000" dirty="0" err="1">
                <a:latin typeface="Book Antiqua"/>
                <a:cs typeface="Arial"/>
              </a:rPr>
              <a:t>dvije</a:t>
            </a:r>
            <a:r>
              <a:rPr lang="en-US" sz="2000" dirty="0">
                <a:latin typeface="Book Antiqua"/>
                <a:cs typeface="Arial"/>
              </a:rPr>
              <a:t> </a:t>
            </a:r>
            <a:r>
              <a:rPr lang="en-US" sz="2000" dirty="0" err="1">
                <a:latin typeface="Book Antiqua"/>
                <a:cs typeface="Arial"/>
              </a:rPr>
              <a:t>trećine</a:t>
            </a:r>
            <a:r>
              <a:rPr lang="en-US" sz="2000" dirty="0">
                <a:latin typeface="Book Antiqua"/>
                <a:cs typeface="Arial"/>
              </a:rPr>
              <a:t> </a:t>
            </a:r>
            <a:r>
              <a:rPr lang="en-US" sz="2000" dirty="0" err="1">
                <a:latin typeface="Book Antiqua"/>
                <a:cs typeface="Arial"/>
              </a:rPr>
              <a:t>će</a:t>
            </a:r>
            <a:r>
              <a:rPr lang="en-US" sz="2000" dirty="0">
                <a:latin typeface="Book Antiqua"/>
                <a:cs typeface="Arial"/>
              </a:rPr>
              <a:t> </a:t>
            </a:r>
            <a:r>
              <a:rPr lang="en-US" sz="2000" dirty="0" err="1">
                <a:latin typeface="Book Antiqua"/>
                <a:cs typeface="Arial"/>
              </a:rPr>
              <a:t>odumrijeti</a:t>
            </a:r>
            <a:r>
              <a:rPr lang="en-US" sz="2000" dirty="0">
                <a:latin typeface="Book Antiqua"/>
                <a:cs typeface="Arial"/>
              </a:rPr>
              <a:t>.</a:t>
            </a:r>
            <a:endParaRPr lang="en-US" sz="2000">
              <a:latin typeface="Book Antiqua"/>
              <a:ea typeface="+mn-lt"/>
              <a:cs typeface="+mn-lt"/>
            </a:endParaRPr>
          </a:p>
          <a:p>
            <a:pPr lvl="1">
              <a:spcBef>
                <a:spcPts val="0"/>
              </a:spcBef>
            </a:pPr>
            <a:r>
              <a:rPr lang="en-US" sz="2000" dirty="0" err="1">
                <a:latin typeface="Book Antiqua"/>
                <a:cs typeface="Arial"/>
              </a:rPr>
              <a:t>Svake</a:t>
            </a:r>
            <a:r>
              <a:rPr lang="en-US" sz="2000" dirty="0">
                <a:latin typeface="Book Antiqua"/>
                <a:cs typeface="Arial"/>
              </a:rPr>
              <a:t> </a:t>
            </a:r>
            <a:r>
              <a:rPr lang="en-US" sz="2000" dirty="0" err="1">
                <a:latin typeface="Book Antiqua"/>
                <a:cs typeface="Arial"/>
              </a:rPr>
              <a:t>dvije</a:t>
            </a:r>
            <a:r>
              <a:rPr lang="en-US" sz="2000" dirty="0">
                <a:latin typeface="Book Antiqua"/>
                <a:cs typeface="Arial"/>
              </a:rPr>
              <a:t> </a:t>
            </a:r>
            <a:r>
              <a:rPr lang="en-US" sz="2000" dirty="0" err="1">
                <a:latin typeface="Book Antiqua"/>
                <a:cs typeface="Arial"/>
              </a:rPr>
              <a:t>sedmice</a:t>
            </a:r>
            <a:r>
              <a:rPr lang="en-US" sz="2000" dirty="0">
                <a:latin typeface="Book Antiqua"/>
                <a:cs typeface="Arial"/>
              </a:rPr>
              <a:t> u </a:t>
            </a:r>
            <a:r>
              <a:rPr lang="en-US" sz="2000" dirty="0" err="1">
                <a:latin typeface="Book Antiqua"/>
                <a:cs typeface="Arial"/>
              </a:rPr>
              <a:t>svijetu</a:t>
            </a:r>
            <a:r>
              <a:rPr lang="en-US" sz="2000" dirty="0">
                <a:latin typeface="Book Antiqua"/>
                <a:cs typeface="Arial"/>
              </a:rPr>
              <a:t> se </a:t>
            </a:r>
            <a:r>
              <a:rPr lang="en-US" sz="2000" dirty="0" err="1">
                <a:latin typeface="Book Antiqua"/>
                <a:cs typeface="Arial"/>
              </a:rPr>
              <a:t>ugasi</a:t>
            </a:r>
            <a:r>
              <a:rPr lang="en-US" sz="2000" dirty="0">
                <a:latin typeface="Book Antiqua"/>
                <a:cs typeface="Arial"/>
              </a:rPr>
              <a:t> po </a:t>
            </a:r>
            <a:r>
              <a:rPr lang="en-US" sz="2000" dirty="0" err="1">
                <a:latin typeface="Book Antiqua"/>
                <a:cs typeface="Arial"/>
              </a:rPr>
              <a:t>jedan</a:t>
            </a:r>
            <a:r>
              <a:rPr lang="en-US" sz="2000" dirty="0">
                <a:latin typeface="Book Antiqua"/>
                <a:cs typeface="Arial"/>
              </a:rPr>
              <a:t> </a:t>
            </a:r>
            <a:r>
              <a:rPr lang="en-US" sz="2000" dirty="0" err="1">
                <a:latin typeface="Book Antiqua"/>
                <a:cs typeface="Arial"/>
              </a:rPr>
              <a:t>jezik</a:t>
            </a:r>
            <a:r>
              <a:rPr lang="en-US" sz="2000" dirty="0">
                <a:latin typeface="Book Antiqua"/>
                <a:cs typeface="Arial"/>
              </a:rPr>
              <a:t>. </a:t>
            </a:r>
            <a:r>
              <a:rPr lang="en-US" sz="2000" dirty="0" err="1">
                <a:latin typeface="Book Antiqua"/>
                <a:cs typeface="Arial"/>
              </a:rPr>
              <a:t>Osnovno</a:t>
            </a:r>
            <a:r>
              <a:rPr lang="en-US" sz="2000" dirty="0">
                <a:latin typeface="Book Antiqua"/>
                <a:cs typeface="Arial"/>
              </a:rPr>
              <a:t> za </a:t>
            </a:r>
            <a:r>
              <a:rPr lang="en-US" sz="2000" dirty="0" err="1">
                <a:latin typeface="Book Antiqua"/>
                <a:cs typeface="Arial"/>
              </a:rPr>
              <a:t>preživljavanje</a:t>
            </a:r>
            <a:r>
              <a:rPr lang="en-US" sz="2000" dirty="0">
                <a:latin typeface="Book Antiqua"/>
                <a:cs typeface="Arial"/>
              </a:rPr>
              <a:t> </a:t>
            </a:r>
            <a:endParaRPr lang="en-US" sz="2000">
              <a:latin typeface="Book Antiqua"/>
              <a:cs typeface="Calibri" panose="020F0502020204030204"/>
            </a:endParaRPr>
          </a:p>
          <a:p>
            <a:pPr lvl="1">
              <a:spcBef>
                <a:spcPts val="0"/>
              </a:spcBef>
            </a:pPr>
            <a:r>
              <a:rPr lang="en-US" sz="2000" dirty="0" err="1">
                <a:latin typeface="Book Antiqua"/>
                <a:cs typeface="Arial"/>
              </a:rPr>
              <a:t>jezika</a:t>
            </a:r>
            <a:r>
              <a:rPr lang="en-US" sz="2000" dirty="0">
                <a:latin typeface="Book Antiqua"/>
                <a:cs typeface="Arial"/>
              </a:rPr>
              <a:t> je da se </a:t>
            </a:r>
            <a:r>
              <a:rPr lang="en-US" sz="2000" dirty="0" err="1">
                <a:latin typeface="Book Antiqua"/>
                <a:cs typeface="Arial"/>
              </a:rPr>
              <a:t>prenosi</a:t>
            </a:r>
            <a:r>
              <a:rPr lang="en-US" sz="2000" dirty="0">
                <a:latin typeface="Book Antiqua"/>
                <a:cs typeface="Arial"/>
              </a:rPr>
              <a:t> </a:t>
            </a:r>
            <a:r>
              <a:rPr lang="en-US" sz="2000" dirty="0" err="1">
                <a:latin typeface="Book Antiqua"/>
                <a:cs typeface="Arial"/>
              </a:rPr>
              <a:t>djeci</a:t>
            </a:r>
            <a:r>
              <a:rPr lang="en-US" sz="2000" dirty="0">
                <a:latin typeface="Book Antiqua"/>
                <a:cs typeface="Arial"/>
              </a:rPr>
              <a:t>, da </a:t>
            </a:r>
            <a:r>
              <a:rPr lang="en-US" sz="2000" dirty="0" err="1">
                <a:latin typeface="Book Antiqua"/>
                <a:cs typeface="Arial"/>
              </a:rPr>
              <a:t>ima</a:t>
            </a:r>
            <a:r>
              <a:rPr lang="en-US" sz="2000" dirty="0">
                <a:latin typeface="Book Antiqua"/>
                <a:cs typeface="Arial"/>
              </a:rPr>
              <a:t> </a:t>
            </a:r>
            <a:r>
              <a:rPr lang="en-US" sz="2000" dirty="0" err="1">
                <a:latin typeface="Book Antiqua"/>
                <a:cs typeface="Arial"/>
              </a:rPr>
              <a:t>institucionalnu</a:t>
            </a:r>
            <a:r>
              <a:rPr lang="en-US" sz="2000" dirty="0">
                <a:latin typeface="Book Antiqua"/>
                <a:cs typeface="Arial"/>
              </a:rPr>
              <a:t> </a:t>
            </a:r>
            <a:r>
              <a:rPr lang="en-US" sz="2000" dirty="0" err="1">
                <a:latin typeface="Book Antiqua"/>
                <a:cs typeface="Arial"/>
              </a:rPr>
              <a:t>podršku</a:t>
            </a:r>
            <a:r>
              <a:rPr lang="en-US" sz="2000" dirty="0">
                <a:latin typeface="Book Antiqua"/>
                <a:cs typeface="Arial"/>
              </a:rPr>
              <a:t>, </a:t>
            </a:r>
            <a:r>
              <a:rPr lang="en-US" sz="2000" dirty="0" err="1">
                <a:latin typeface="Book Antiqua"/>
                <a:cs typeface="Arial"/>
              </a:rPr>
              <a:t>svoje</a:t>
            </a:r>
            <a:r>
              <a:rPr lang="en-US" sz="2000" dirty="0">
                <a:latin typeface="Book Antiqua"/>
                <a:cs typeface="Arial"/>
              </a:rPr>
              <a:t> pismo, da se </a:t>
            </a:r>
            <a:r>
              <a:rPr lang="en-US" sz="2000" dirty="0" err="1">
                <a:latin typeface="Book Antiqua"/>
                <a:cs typeface="Arial"/>
              </a:rPr>
              <a:t>njeguje</a:t>
            </a:r>
            <a:r>
              <a:rPr lang="en-US" sz="2000" dirty="0">
                <a:latin typeface="Book Antiqua"/>
                <a:cs typeface="Arial"/>
              </a:rPr>
              <a:t> u </a:t>
            </a:r>
            <a:r>
              <a:rPr lang="en-US" sz="2000" dirty="0" err="1">
                <a:latin typeface="Book Antiqua"/>
                <a:cs typeface="Arial"/>
              </a:rPr>
              <a:t>školama</a:t>
            </a:r>
            <a:r>
              <a:rPr lang="en-US" sz="2000" dirty="0">
                <a:latin typeface="Book Antiqua"/>
                <a:cs typeface="Arial"/>
              </a:rPr>
              <a:t>, </a:t>
            </a:r>
            <a:r>
              <a:rPr lang="en-US" sz="2000" dirty="0" err="1">
                <a:latin typeface="Book Antiqua"/>
                <a:cs typeface="Arial"/>
              </a:rPr>
              <a:t>medijima</a:t>
            </a:r>
            <a:r>
              <a:rPr lang="en-US" sz="2000" dirty="0">
                <a:latin typeface="Book Antiqua"/>
                <a:cs typeface="Arial"/>
              </a:rPr>
              <a:t>.</a:t>
            </a:r>
            <a:endParaRPr lang="en-US" sz="2000">
              <a:latin typeface="Book Antiqua"/>
              <a:ea typeface="+mn-lt"/>
              <a:cs typeface="+mn-lt"/>
            </a:endParaRPr>
          </a:p>
          <a:p>
            <a:pPr lvl="1">
              <a:spcBef>
                <a:spcPts val="0"/>
              </a:spcBef>
            </a:pPr>
            <a:r>
              <a:rPr lang="en-US" sz="2000" dirty="0" err="1">
                <a:latin typeface="Book Antiqua"/>
                <a:cs typeface="Arial"/>
              </a:rPr>
              <a:t>Generalna</a:t>
            </a:r>
            <a:r>
              <a:rPr lang="en-US" sz="2000" dirty="0">
                <a:latin typeface="Book Antiqua"/>
                <a:cs typeface="Arial"/>
              </a:rPr>
              <a:t> </a:t>
            </a:r>
            <a:r>
              <a:rPr lang="en-US" sz="2000" dirty="0" err="1">
                <a:latin typeface="Book Antiqua"/>
                <a:cs typeface="Arial"/>
              </a:rPr>
              <a:t>skupština</a:t>
            </a:r>
            <a:r>
              <a:rPr lang="en-US" sz="2000" dirty="0">
                <a:latin typeface="Book Antiqua"/>
                <a:cs typeface="Arial"/>
              </a:rPr>
              <a:t> UNESCO </a:t>
            </a:r>
            <a:r>
              <a:rPr lang="en-US" sz="2000" dirty="0" err="1">
                <a:latin typeface="Book Antiqua"/>
                <a:cs typeface="Arial"/>
              </a:rPr>
              <a:t>proklamirala</a:t>
            </a:r>
            <a:r>
              <a:rPr lang="en-US" sz="2000" dirty="0">
                <a:latin typeface="Book Antiqua"/>
                <a:cs typeface="Arial"/>
              </a:rPr>
              <a:t> je 1999. </a:t>
            </a:r>
            <a:r>
              <a:rPr lang="en-US" sz="2000" dirty="0" err="1">
                <a:latin typeface="Book Antiqua"/>
                <a:cs typeface="Arial"/>
              </a:rPr>
              <a:t>godine</a:t>
            </a:r>
            <a:r>
              <a:rPr lang="en-US" sz="2000" dirty="0">
                <a:latin typeface="Book Antiqua"/>
                <a:cs typeface="Arial"/>
              </a:rPr>
              <a:t> Dan </a:t>
            </a:r>
            <a:r>
              <a:rPr lang="en-US" sz="2000" dirty="0" err="1">
                <a:latin typeface="Book Antiqua"/>
                <a:cs typeface="Arial"/>
              </a:rPr>
              <a:t>maternjeg</a:t>
            </a:r>
            <a:r>
              <a:rPr lang="en-US" sz="2000" dirty="0">
                <a:latin typeface="Book Antiqua"/>
                <a:cs typeface="Arial"/>
              </a:rPr>
              <a:t> </a:t>
            </a:r>
            <a:r>
              <a:rPr lang="en-US" sz="2000" dirty="0" err="1">
                <a:latin typeface="Book Antiqua"/>
                <a:cs typeface="Arial"/>
              </a:rPr>
              <a:t>jezika</a:t>
            </a:r>
            <a:r>
              <a:rPr lang="en-US" sz="2000" dirty="0">
                <a:latin typeface="Book Antiqua"/>
                <a:cs typeface="Arial"/>
              </a:rPr>
              <a:t>, </a:t>
            </a:r>
            <a:r>
              <a:rPr lang="en-US" sz="2000" dirty="0" err="1">
                <a:latin typeface="Book Antiqua"/>
                <a:cs typeface="Arial"/>
              </a:rPr>
              <a:t>kao</a:t>
            </a:r>
            <a:r>
              <a:rPr lang="en-US" sz="2000" dirty="0">
                <a:latin typeface="Book Antiqua"/>
                <a:cs typeface="Arial"/>
              </a:rPr>
              <a:t> </a:t>
            </a:r>
            <a:r>
              <a:rPr lang="en-US" sz="2000" dirty="0" err="1">
                <a:latin typeface="Book Antiqua"/>
                <a:cs typeface="Arial"/>
              </a:rPr>
              <a:t>sjećanje</a:t>
            </a:r>
            <a:r>
              <a:rPr lang="en-US" sz="2000" dirty="0">
                <a:latin typeface="Book Antiqua"/>
                <a:cs typeface="Arial"/>
              </a:rPr>
              <a:t> </a:t>
            </a:r>
            <a:r>
              <a:rPr lang="en-US" sz="2000" dirty="0" err="1">
                <a:latin typeface="Book Antiqua"/>
                <a:cs typeface="Arial"/>
              </a:rPr>
              <a:t>na</a:t>
            </a:r>
            <a:r>
              <a:rPr lang="en-US" sz="2000" dirty="0">
                <a:latin typeface="Book Antiqua"/>
                <a:cs typeface="Arial"/>
              </a:rPr>
              <a:t> </a:t>
            </a:r>
            <a:r>
              <a:rPr lang="en-US" sz="2000" dirty="0" err="1">
                <a:latin typeface="Book Antiqua"/>
                <a:cs typeface="Arial"/>
              </a:rPr>
              <a:t>studente</a:t>
            </a:r>
            <a:r>
              <a:rPr lang="en-US" sz="2000" dirty="0">
                <a:latin typeface="Book Antiqua"/>
                <a:cs typeface="Arial"/>
              </a:rPr>
              <a:t> koji </a:t>
            </a:r>
            <a:r>
              <a:rPr lang="en-US" sz="2000" dirty="0" err="1">
                <a:latin typeface="Book Antiqua"/>
                <a:cs typeface="Arial"/>
              </a:rPr>
              <a:t>su</a:t>
            </a:r>
            <a:r>
              <a:rPr lang="en-US" sz="2000" dirty="0">
                <a:latin typeface="Book Antiqua"/>
                <a:cs typeface="Arial"/>
              </a:rPr>
              <a:t> 21. </a:t>
            </a:r>
            <a:r>
              <a:rPr lang="en-US" sz="2000" dirty="0" err="1">
                <a:latin typeface="Book Antiqua"/>
                <a:cs typeface="Arial"/>
              </a:rPr>
              <a:t>februara</a:t>
            </a:r>
            <a:r>
              <a:rPr lang="en-US" sz="2000" dirty="0">
                <a:latin typeface="Book Antiqua"/>
                <a:cs typeface="Arial"/>
              </a:rPr>
              <a:t> 1952. </a:t>
            </a:r>
            <a:r>
              <a:rPr lang="en-US" sz="2000" dirty="0" err="1">
                <a:latin typeface="Book Antiqua"/>
                <a:cs typeface="Arial"/>
              </a:rPr>
              <a:t>godine</a:t>
            </a:r>
            <a:r>
              <a:rPr lang="en-US" sz="2000" dirty="0">
                <a:latin typeface="Book Antiqua"/>
                <a:cs typeface="Arial"/>
              </a:rPr>
              <a:t> </a:t>
            </a:r>
            <a:r>
              <a:rPr lang="en-US" sz="2000" dirty="0" err="1">
                <a:latin typeface="Book Antiqua"/>
                <a:cs typeface="Arial"/>
              </a:rPr>
              <a:t>ubijeni</a:t>
            </a:r>
            <a:r>
              <a:rPr lang="en-US" sz="2000" dirty="0">
                <a:latin typeface="Book Antiqua"/>
                <a:cs typeface="Arial"/>
              </a:rPr>
              <a:t> u Daki u Istočnom </a:t>
            </a:r>
            <a:r>
              <a:rPr lang="en-US" sz="2000" dirty="0" err="1">
                <a:latin typeface="Book Antiqua"/>
                <a:cs typeface="Arial"/>
              </a:rPr>
              <a:t>Pakistanu</a:t>
            </a:r>
            <a:r>
              <a:rPr lang="en-US" sz="2000" dirty="0">
                <a:latin typeface="Book Antiqua"/>
                <a:cs typeface="Arial"/>
              </a:rPr>
              <a:t> (</a:t>
            </a:r>
            <a:r>
              <a:rPr lang="en-US" sz="2000" dirty="0" err="1">
                <a:latin typeface="Book Antiqua"/>
                <a:cs typeface="Arial"/>
              </a:rPr>
              <a:t>Bangladešu</a:t>
            </a:r>
            <a:r>
              <a:rPr lang="en-US" sz="2000" dirty="0">
                <a:latin typeface="Book Antiqua"/>
                <a:cs typeface="Arial"/>
              </a:rPr>
              <a:t>), </a:t>
            </a:r>
            <a:r>
              <a:rPr lang="en-US" sz="2000" dirty="0" err="1">
                <a:latin typeface="Book Antiqua"/>
                <a:cs typeface="Arial"/>
              </a:rPr>
              <a:t>jer</a:t>
            </a:r>
            <a:r>
              <a:rPr lang="en-US" sz="2000" dirty="0">
                <a:latin typeface="Book Antiqua"/>
                <a:cs typeface="Arial"/>
              </a:rPr>
              <a:t> </a:t>
            </a:r>
            <a:r>
              <a:rPr lang="en-US" sz="2000" dirty="0" err="1">
                <a:latin typeface="Book Antiqua"/>
                <a:cs typeface="Arial"/>
              </a:rPr>
              <a:t>su</a:t>
            </a:r>
            <a:r>
              <a:rPr lang="en-US" sz="2000" dirty="0">
                <a:latin typeface="Book Antiqua"/>
                <a:cs typeface="Arial"/>
              </a:rPr>
              <a:t> </a:t>
            </a:r>
            <a:r>
              <a:rPr lang="en-US" sz="2000" dirty="0" err="1">
                <a:latin typeface="Book Antiqua"/>
                <a:cs typeface="Arial"/>
              </a:rPr>
              <a:t>protestirali</a:t>
            </a:r>
            <a:r>
              <a:rPr lang="en-US" sz="2000" dirty="0">
                <a:latin typeface="Book Antiqua"/>
                <a:cs typeface="Arial"/>
              </a:rPr>
              <a:t> </a:t>
            </a:r>
            <a:r>
              <a:rPr lang="en-US" sz="2000" dirty="0" err="1">
                <a:latin typeface="Book Antiqua"/>
                <a:cs typeface="Arial"/>
              </a:rPr>
              <a:t>zbog</a:t>
            </a:r>
            <a:r>
              <a:rPr lang="en-US" sz="2000" dirty="0">
                <a:latin typeface="Book Antiqua"/>
                <a:cs typeface="Arial"/>
              </a:rPr>
              <a:t> toga </a:t>
            </a:r>
            <a:r>
              <a:rPr lang="en-US" sz="2000" dirty="0" err="1">
                <a:latin typeface="Book Antiqua"/>
                <a:cs typeface="Arial"/>
              </a:rPr>
              <a:t>što</a:t>
            </a:r>
            <a:r>
              <a:rPr lang="en-US" sz="2000" dirty="0">
                <a:latin typeface="Book Antiqua"/>
                <a:cs typeface="Arial"/>
              </a:rPr>
              <a:t> </a:t>
            </a:r>
            <a:r>
              <a:rPr lang="en-US" sz="2000" dirty="0" err="1">
                <a:latin typeface="Book Antiqua"/>
                <a:cs typeface="Arial"/>
              </a:rPr>
              <a:t>njihov</a:t>
            </a:r>
            <a:r>
              <a:rPr lang="en-US" sz="2000" dirty="0">
                <a:latin typeface="Book Antiqua"/>
                <a:cs typeface="Arial"/>
              </a:rPr>
              <a:t> </a:t>
            </a:r>
            <a:r>
              <a:rPr lang="en-US" sz="2000" dirty="0" err="1">
                <a:latin typeface="Book Antiqua"/>
                <a:cs typeface="Arial"/>
              </a:rPr>
              <a:t>maternji</a:t>
            </a:r>
            <a:r>
              <a:rPr lang="en-US" sz="2000" dirty="0">
                <a:latin typeface="Book Antiqua"/>
                <a:cs typeface="Arial"/>
              </a:rPr>
              <a:t> </a:t>
            </a:r>
            <a:endParaRPr lang="en-US" sz="2000">
              <a:latin typeface="Book Antiqua"/>
              <a:cs typeface="Calibri" panose="020F0502020204030204"/>
            </a:endParaRPr>
          </a:p>
          <a:p>
            <a:pPr lvl="1">
              <a:spcBef>
                <a:spcPts val="0"/>
              </a:spcBef>
            </a:pPr>
            <a:r>
              <a:rPr lang="en-US" sz="2000" dirty="0" err="1">
                <a:latin typeface="Book Antiqua"/>
                <a:cs typeface="Arial"/>
              </a:rPr>
              <a:t>jezik</a:t>
            </a:r>
            <a:r>
              <a:rPr lang="en-US" sz="2000" dirty="0">
                <a:latin typeface="Book Antiqua"/>
                <a:cs typeface="Arial"/>
              </a:rPr>
              <a:t> </a:t>
            </a:r>
            <a:r>
              <a:rPr lang="en-US" sz="2000" dirty="0" err="1">
                <a:latin typeface="Book Antiqua"/>
                <a:cs typeface="Arial"/>
              </a:rPr>
              <a:t>nije</a:t>
            </a:r>
            <a:r>
              <a:rPr lang="en-US" sz="2000" dirty="0">
                <a:latin typeface="Book Antiqua"/>
                <a:cs typeface="Arial"/>
              </a:rPr>
              <a:t> </a:t>
            </a:r>
            <a:r>
              <a:rPr lang="en-US" sz="2000" dirty="0" err="1">
                <a:latin typeface="Book Antiqua"/>
                <a:cs typeface="Arial"/>
              </a:rPr>
              <a:t>proglašen</a:t>
            </a:r>
            <a:r>
              <a:rPr lang="en-US" sz="2000" dirty="0">
                <a:latin typeface="Book Antiqua"/>
                <a:cs typeface="Arial"/>
              </a:rPr>
              <a:t> za </a:t>
            </a:r>
            <a:r>
              <a:rPr lang="en-US" sz="2000" dirty="0" err="1">
                <a:latin typeface="Book Antiqua"/>
                <a:cs typeface="Arial"/>
              </a:rPr>
              <a:t>zvanični</a:t>
            </a:r>
            <a:r>
              <a:rPr lang="en-US" sz="2000" dirty="0">
                <a:latin typeface="Book Antiqua"/>
                <a:cs typeface="Arial"/>
              </a:rPr>
              <a:t>.</a:t>
            </a:r>
            <a:endParaRPr lang="en-US" sz="2000">
              <a:latin typeface="Book Antiqua"/>
              <a:ea typeface="+mn-lt"/>
              <a:cs typeface="+mn-lt"/>
            </a:endParaRPr>
          </a:p>
          <a:p>
            <a:pPr lvl="1"/>
            <a:endParaRPr lang="hr-HR" sz="2000" dirty="0">
              <a:latin typeface="Book Antiqua"/>
              <a:cs typeface="Calibri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B2083F25-74A1-4A5E-B068-CF33814EDA87}"/>
              </a:ext>
            </a:extLst>
          </p:cNvPr>
          <p:cNvSpPr txBox="1"/>
          <p:nvPr/>
        </p:nvSpPr>
        <p:spPr>
          <a:xfrm>
            <a:off x="3605111" y="2207377"/>
            <a:ext cx="106571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32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6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F8D0826-67C1-4294-A2F8-5B99E72A1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BOSANSKI JEZIK</a:t>
            </a:r>
          </a:p>
        </p:txBody>
      </p:sp>
    </p:spTree>
    <p:extLst>
      <p:ext uri="{BB962C8B-B14F-4D97-AF65-F5344CB8AC3E}">
        <p14:creationId xmlns:p14="http://schemas.microsoft.com/office/powerpoint/2010/main" val="6745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6F71463-426F-4852-A1DB-6FB99A943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132" y="760932"/>
            <a:ext cx="4019107" cy="1361347"/>
          </a:xfrm>
        </p:spPr>
        <p:txBody>
          <a:bodyPr anchor="b">
            <a:normAutofit/>
          </a:bodyPr>
          <a:lstStyle/>
          <a:p>
            <a:pPr algn="ctr"/>
            <a:endParaRPr lang="hr-HR" sz="280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6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CCDE25F8-CA18-4C69-99EC-010D337B24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98" r="25643" b="1"/>
          <a:stretch/>
        </p:blipFill>
        <p:spPr>
          <a:xfrm>
            <a:off x="680483" y="685795"/>
            <a:ext cx="2931299" cy="548640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ABA122D-D261-4C14-8646-137540F98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6835" y="2116876"/>
            <a:ext cx="3976577" cy="308327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hr-HR" sz="1600" b="1">
                <a:solidFill>
                  <a:schemeClr val="bg1"/>
                </a:solidFill>
                <a:latin typeface="Book Antiqua"/>
                <a:ea typeface="+mn-lt"/>
                <a:cs typeface="+mn-lt"/>
              </a:rPr>
              <a:t>Bosanski jezik</a:t>
            </a:r>
            <a:r>
              <a:rPr lang="hr-HR" sz="1600">
                <a:solidFill>
                  <a:schemeClr val="bg1"/>
                </a:solidFill>
                <a:latin typeface="Book Antiqua"/>
                <a:ea typeface="+mn-lt"/>
                <a:cs typeface="+mn-lt"/>
              </a:rPr>
              <a:t> je južnoslavenski standardni jezik zasnovan na štokavskom narječju koji koriste uglavnom Bošnjaci, ali i značajan broj ostalih osoba bosanskohercegovačkog porijekla.</a:t>
            </a:r>
            <a:endParaRPr lang="hr-HR" sz="1600">
              <a:solidFill>
                <a:schemeClr val="bg1"/>
              </a:solidFill>
              <a:cs typeface="Calibri" panose="020F0502020204030204"/>
            </a:endParaRPr>
          </a:p>
          <a:p>
            <a:pPr algn="ctr"/>
            <a:r>
              <a:rPr lang="hr-HR" sz="1600">
                <a:solidFill>
                  <a:schemeClr val="bg1"/>
                </a:solidFill>
                <a:latin typeface="Book Antiqua"/>
                <a:ea typeface="+mn-lt"/>
                <a:cs typeface="+mn-lt"/>
              </a:rPr>
              <a:t>Bosanski jezik ima svoju historiju. Nastao je, kao i svi slavenski jezici, iz praslavenskoga jezika. Jedan od najstarijih spomenika bosanskog jezika je </a:t>
            </a:r>
            <a:r>
              <a:rPr lang="hr-HR" sz="1600" err="1">
                <a:solidFill>
                  <a:schemeClr val="bg1"/>
                </a:solidFill>
                <a:latin typeface="Book Antiqua"/>
                <a:ea typeface="+mn-lt"/>
                <a:cs typeface="+mn-lt"/>
              </a:rPr>
              <a:t>Humačka</a:t>
            </a:r>
            <a:r>
              <a:rPr lang="hr-HR" sz="1600">
                <a:solidFill>
                  <a:schemeClr val="bg1"/>
                </a:solidFill>
                <a:latin typeface="Book Antiqua"/>
                <a:ea typeface="+mn-lt"/>
                <a:cs typeface="+mn-lt"/>
              </a:rPr>
              <a:t> ploča. Nastala je krajem X ili početkom XI vijeka. Najstariji pisani spomenik na </a:t>
            </a:r>
            <a:r>
              <a:rPr lang="hr-HR" sz="1600" err="1">
                <a:solidFill>
                  <a:schemeClr val="bg1"/>
                </a:solidFill>
                <a:latin typeface="Book Antiqua"/>
                <a:ea typeface="+mn-lt"/>
                <a:cs typeface="+mn-lt"/>
              </a:rPr>
              <a:t>starobosanskome</a:t>
            </a:r>
            <a:r>
              <a:rPr lang="hr-HR" sz="1600">
                <a:solidFill>
                  <a:schemeClr val="bg1"/>
                </a:solidFill>
                <a:latin typeface="Book Antiqua"/>
                <a:ea typeface="+mn-lt"/>
                <a:cs typeface="+mn-lt"/>
              </a:rPr>
              <a:t> jeziku svjetovnoga karaktera je čuvena Povelja Kulina bana. Napisana je 29. avgusta 1189. g. zapadnom bosanskom ćirilicom, tj. bosančicom.</a:t>
            </a:r>
            <a:endParaRPr lang="hr-HR" sz="1600">
              <a:solidFill>
                <a:schemeClr val="bg1"/>
              </a:solidFill>
              <a:latin typeface="Book Antiqua"/>
              <a:cs typeface="Calibri" panose="020F0502020204030204"/>
            </a:endParaRPr>
          </a:p>
        </p:txBody>
      </p:sp>
      <p:pic>
        <p:nvPicPr>
          <p:cNvPr id="4" name="Slika 4" descr="Slika na kojoj se prikazuje zgrada, građevinski materijal, kamen, cigla&#10;&#10;Opis je automatski generiran">
            <a:extLst>
              <a:ext uri="{FF2B5EF4-FFF2-40B4-BE49-F238E27FC236}">
                <a16:creationId xmlns:a16="http://schemas.microsoft.com/office/drawing/2014/main" id="{8C37D62B-937B-437F-B6B6-3EC796B279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05" r="24931"/>
          <a:stretch/>
        </p:blipFill>
        <p:spPr>
          <a:xfrm>
            <a:off x="8606117" y="685805"/>
            <a:ext cx="29054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E35516-31DA-448D-9D7E-4F7B423E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578"/>
            <a:ext cx="4595071" cy="1645501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87224B13-25EA-4374-8B4A-8B3D7AFF9BFC}"/>
              </a:ext>
            </a:extLst>
          </p:cNvPr>
          <p:cNvSpPr txBox="1"/>
          <p:nvPr/>
        </p:nvSpPr>
        <p:spPr>
          <a:xfrm>
            <a:off x="838200" y="2548467"/>
            <a:ext cx="4595071" cy="362849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Od </a:t>
            </a:r>
            <a:r>
              <a:rPr lang="en-US" err="1"/>
              <a:t>polovine</a:t>
            </a:r>
            <a:r>
              <a:rPr lang="en-US"/>
              <a:t> XVII do </a:t>
            </a:r>
            <a:r>
              <a:rPr lang="en-US" err="1"/>
              <a:t>kraja</a:t>
            </a:r>
            <a:r>
              <a:rPr lang="en-US"/>
              <a:t> XIX </a:t>
            </a:r>
            <a:r>
              <a:rPr lang="en-US" err="1"/>
              <a:t>vijeka</a:t>
            </a:r>
            <a:r>
              <a:rPr lang="en-US"/>
              <a:t> u </a:t>
            </a:r>
            <a:r>
              <a:rPr lang="en-US" err="1"/>
              <a:t>Bosni</a:t>
            </a:r>
            <a:r>
              <a:rPr lang="en-US"/>
              <a:t> se </a:t>
            </a:r>
            <a:r>
              <a:rPr lang="en-US" err="1"/>
              <a:t>njeguje</a:t>
            </a:r>
            <a:r>
              <a:rPr lang="en-US"/>
              <a:t> </a:t>
            </a:r>
            <a:r>
              <a:rPr lang="en-US" err="1"/>
              <a:t>jedan</a:t>
            </a:r>
            <a:r>
              <a:rPr lang="en-US"/>
              <a:t> </a:t>
            </a:r>
            <a:r>
              <a:rPr lang="en-US" err="1"/>
              <a:t>poseban</a:t>
            </a:r>
            <a:r>
              <a:rPr lang="en-US"/>
              <a:t> vid </a:t>
            </a:r>
            <a:r>
              <a:rPr lang="en-US" err="1"/>
              <a:t>književnog</a:t>
            </a:r>
            <a:r>
              <a:rPr lang="en-US"/>
              <a:t> </a:t>
            </a:r>
            <a:r>
              <a:rPr lang="en-US" err="1"/>
              <a:t>stvaralaštva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bosanskome</a:t>
            </a:r>
            <a:r>
              <a:rPr lang="en-US"/>
              <a:t> </a:t>
            </a:r>
            <a:r>
              <a:rPr lang="en-US" err="1"/>
              <a:t>jeziku</a:t>
            </a:r>
            <a:r>
              <a:rPr lang="en-US"/>
              <a:t> </a:t>
            </a:r>
            <a:r>
              <a:rPr lang="en-US" err="1"/>
              <a:t>arapskim</a:t>
            </a:r>
            <a:r>
              <a:rPr lang="en-US"/>
              <a:t> </a:t>
            </a:r>
            <a:r>
              <a:rPr lang="en-US" err="1"/>
              <a:t>pismom</a:t>
            </a:r>
            <a:r>
              <a:rPr lang="en-US"/>
              <a:t>, </a:t>
            </a:r>
            <a:r>
              <a:rPr lang="en-US" err="1"/>
              <a:t>tzv</a:t>
            </a:r>
            <a:r>
              <a:rPr lang="en-US"/>
              <a:t>. </a:t>
            </a:r>
            <a:r>
              <a:rPr lang="en-US" err="1"/>
              <a:t>alhamijado</a:t>
            </a:r>
            <a:r>
              <a:rPr lang="en-US"/>
              <a:t> </a:t>
            </a:r>
            <a:r>
              <a:rPr lang="en-US" err="1"/>
              <a:t>književnost</a:t>
            </a:r>
            <a:r>
              <a:rPr lang="en-US"/>
              <a:t>. </a:t>
            </a:r>
            <a:r>
              <a:rPr lang="en-US" err="1"/>
              <a:t>Najpoznatiji</a:t>
            </a:r>
            <a:r>
              <a:rPr lang="en-US"/>
              <a:t> </a:t>
            </a:r>
            <a:r>
              <a:rPr lang="en-US" err="1"/>
              <a:t>alhamijado</a:t>
            </a:r>
            <a:r>
              <a:rPr lang="en-US"/>
              <a:t> </a:t>
            </a:r>
            <a:r>
              <a:rPr lang="en-US" err="1"/>
              <a:t>pjesnici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Fejzo Softa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Umihana</a:t>
            </a:r>
            <a:r>
              <a:rPr lang="en-US"/>
              <a:t> Čuvidina. </a:t>
            </a:r>
            <a:r>
              <a:rPr lang="en-US" err="1"/>
              <a:t>Neprekinutost</a:t>
            </a:r>
            <a:r>
              <a:rPr lang="en-US"/>
              <a:t> </a:t>
            </a:r>
            <a:r>
              <a:rPr lang="en-US" err="1"/>
              <a:t>upotrebe</a:t>
            </a:r>
            <a:r>
              <a:rPr lang="en-US"/>
              <a:t> </a:t>
            </a:r>
            <a:r>
              <a:rPr lang="en-US" err="1"/>
              <a:t>bosanskoga</a:t>
            </a:r>
            <a:r>
              <a:rPr lang="en-US"/>
              <a:t> </a:t>
            </a:r>
            <a:r>
              <a:rPr lang="en-US" err="1"/>
              <a:t>jezika</a:t>
            </a:r>
            <a:r>
              <a:rPr lang="en-US"/>
              <a:t> </a:t>
            </a:r>
            <a:r>
              <a:rPr lang="en-US" err="1"/>
              <a:t>jezika</a:t>
            </a:r>
            <a:r>
              <a:rPr lang="en-US"/>
              <a:t> u </a:t>
            </a:r>
            <a:r>
              <a:rPr lang="en-US" err="1"/>
              <a:t>književnom</a:t>
            </a:r>
            <a:r>
              <a:rPr lang="en-US"/>
              <a:t> </a:t>
            </a:r>
            <a:r>
              <a:rPr lang="en-US" err="1"/>
              <a:t>stvaralaštvu</a:t>
            </a:r>
            <a:r>
              <a:rPr lang="en-US"/>
              <a:t> </a:t>
            </a:r>
            <a:r>
              <a:rPr lang="en-US" err="1"/>
              <a:t>održava</a:t>
            </a:r>
            <a:r>
              <a:rPr lang="en-US"/>
              <a:t> </a:t>
            </a:r>
            <a:r>
              <a:rPr lang="en-US" err="1"/>
              <a:t>bogata</a:t>
            </a:r>
            <a:r>
              <a:rPr lang="en-US"/>
              <a:t> </a:t>
            </a:r>
            <a:r>
              <a:rPr lang="en-US" err="1"/>
              <a:t>narodna</a:t>
            </a:r>
            <a:r>
              <a:rPr lang="en-US"/>
              <a:t> </a:t>
            </a:r>
            <a:r>
              <a:rPr lang="en-US" err="1"/>
              <a:t>književnost</a:t>
            </a:r>
            <a:r>
              <a:rPr lang="en-US"/>
              <a:t> </a:t>
            </a:r>
            <a:r>
              <a:rPr lang="en-US" err="1"/>
              <a:t>Bošnjaka</a:t>
            </a:r>
            <a:r>
              <a:rPr lang="en-US"/>
              <a:t>. </a:t>
            </a:r>
            <a:endParaRPr lang="en-US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Pisma</a:t>
            </a:r>
            <a:r>
              <a:rPr lang="en-US"/>
              <a:t> </a:t>
            </a:r>
            <a:r>
              <a:rPr lang="en-US" err="1"/>
              <a:t>bosanskog</a:t>
            </a:r>
            <a:r>
              <a:rPr lang="en-US"/>
              <a:t> </a:t>
            </a:r>
            <a:r>
              <a:rPr lang="en-US" err="1"/>
              <a:t>jezika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latinica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ćirilica</a:t>
            </a:r>
            <a:r>
              <a:rPr lang="en-US"/>
              <a:t>. </a:t>
            </a:r>
            <a:r>
              <a:rPr lang="en-US" err="1"/>
              <a:t>Historijska</a:t>
            </a:r>
            <a:r>
              <a:rPr lang="en-US"/>
              <a:t> </a:t>
            </a:r>
            <a:r>
              <a:rPr lang="en-US" err="1"/>
              <a:t>pisma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 </a:t>
            </a:r>
            <a:r>
              <a:rPr lang="en-US" err="1"/>
              <a:t>bosančica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arebica</a:t>
            </a:r>
            <a:r>
              <a:rPr lang="en-US"/>
              <a:t>.</a:t>
            </a:r>
            <a:endParaRPr lang="en-US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CAB92A9-A23E-4C58-BF68-EDCB6F12A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4616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Slika 13" descr="Slika na kojoj se prikazuje stol&#10;&#10;Opis je automatski generiran">
            <a:extLst>
              <a:ext uri="{FF2B5EF4-FFF2-40B4-BE49-F238E27FC236}">
                <a16:creationId xmlns:a16="http://schemas.microsoft.com/office/drawing/2014/main" id="{E121A318-86F2-4751-A2C7-4721BD3C4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919" y="321734"/>
            <a:ext cx="1534295" cy="2739814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Slika 11">
            <a:extLst>
              <a:ext uri="{FF2B5EF4-FFF2-40B4-BE49-F238E27FC236}">
                <a16:creationId xmlns:a16="http://schemas.microsoft.com/office/drawing/2014/main" id="{CF046173-4BC7-496A-B29B-804C1F63B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300" y="321734"/>
            <a:ext cx="1945267" cy="2739814"/>
          </a:xfrm>
          <a:prstGeom prst="rect">
            <a:avLst/>
          </a:prstGeom>
        </p:spPr>
      </p:pic>
      <p:pic>
        <p:nvPicPr>
          <p:cNvPr id="9" name="Slika 9" descr="Slika na kojoj se prikazuje tekst&#10;&#10;Opis je automatski generiran">
            <a:extLst>
              <a:ext uri="{FF2B5EF4-FFF2-40B4-BE49-F238E27FC236}">
                <a16:creationId xmlns:a16="http://schemas.microsoft.com/office/drawing/2014/main" id="{9F5C580F-96ED-4E59-B584-542759CE8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20908" y="3894242"/>
            <a:ext cx="2364317" cy="2364317"/>
          </a:xfrm>
          <a:prstGeom prst="rect">
            <a:avLst/>
          </a:prstGeom>
        </p:spPr>
      </p:pic>
      <p:pic>
        <p:nvPicPr>
          <p:cNvPr id="10" name="Slika 10" descr="Slika na kojoj se prikazuje tekst&#10;&#10;Opis je automatski generiran">
            <a:extLst>
              <a:ext uri="{FF2B5EF4-FFF2-40B4-BE49-F238E27FC236}">
                <a16:creationId xmlns:a16="http://schemas.microsoft.com/office/drawing/2014/main" id="{08695ACA-0279-4F6B-9045-B2D3671C9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4533" y="4414392"/>
            <a:ext cx="2364317" cy="132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49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26CAED0A-2A45-4C9C-BCDD-21A8A092C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D39CD7-FECB-4F75-9200-C613016E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cs typeface="Calibri Light"/>
              </a:rPr>
              <a:t>...</a:t>
            </a:r>
            <a:endParaRPr lang="en-US" sz="4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87510DD3-004A-4A53-8673-8B1A1195543A}"/>
              </a:ext>
            </a:extLst>
          </p:cNvPr>
          <p:cNvSpPr txBox="1"/>
          <p:nvPr/>
        </p:nvSpPr>
        <p:spPr>
          <a:xfrm>
            <a:off x="793660" y="2599509"/>
            <a:ext cx="4160725" cy="35989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Book Antiqua"/>
              </a:rPr>
              <a:t>Za </a:t>
            </a:r>
            <a:r>
              <a:rPr lang="en-US" sz="1600" err="1">
                <a:latin typeface="Book Antiqua"/>
              </a:rPr>
              <a:t>savremenu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bosansku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književnost</a:t>
            </a:r>
            <a:r>
              <a:rPr lang="en-US" sz="1600">
                <a:latin typeface="Book Antiqua"/>
              </a:rPr>
              <a:t> je </a:t>
            </a:r>
            <a:r>
              <a:rPr lang="en-US" sz="1600" err="1">
                <a:latin typeface="Book Antiqua"/>
              </a:rPr>
              <a:t>najznačajnija</a:t>
            </a:r>
            <a:r>
              <a:rPr lang="en-US" sz="1600">
                <a:latin typeface="Book Antiqua"/>
              </a:rPr>
              <a:t> 1966. </a:t>
            </a:r>
            <a:r>
              <a:rPr lang="en-US" sz="1600" err="1">
                <a:latin typeface="Book Antiqua"/>
              </a:rPr>
              <a:t>godina</a:t>
            </a:r>
            <a:r>
              <a:rPr lang="en-US" sz="1600">
                <a:latin typeface="Book Antiqua"/>
              </a:rPr>
              <a:t>. Tada se </a:t>
            </a:r>
            <a:r>
              <a:rPr lang="en-US" sz="1600" err="1">
                <a:latin typeface="Book Antiqua"/>
              </a:rPr>
              <a:t>pojavljuju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dva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najpoznatija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djela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bošnjačke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književnosti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i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bosanskoga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jezika</a:t>
            </a:r>
            <a:r>
              <a:rPr lang="en-US" sz="1600">
                <a:latin typeface="Book Antiqua"/>
              </a:rPr>
              <a:t>: roman </a:t>
            </a:r>
            <a:r>
              <a:rPr lang="en-US" sz="1600" err="1">
                <a:latin typeface="Book Antiqua"/>
              </a:rPr>
              <a:t>Derviš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i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smrt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Meše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Selimovića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i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zbirka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poezije</a:t>
            </a:r>
            <a:r>
              <a:rPr lang="en-US" sz="1600">
                <a:latin typeface="Book Antiqua"/>
              </a:rPr>
              <a:t> Kameni </a:t>
            </a:r>
            <a:r>
              <a:rPr lang="en-US" sz="1600" err="1">
                <a:latin typeface="Book Antiqua"/>
              </a:rPr>
              <a:t>spavač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Mehmedalije</a:t>
            </a:r>
            <a:r>
              <a:rPr lang="en-US" sz="1600">
                <a:latin typeface="Book Antiqua"/>
              </a:rPr>
              <a:t> Maka </a:t>
            </a:r>
            <a:r>
              <a:rPr lang="en-US" sz="1600" err="1">
                <a:latin typeface="Book Antiqua"/>
              </a:rPr>
              <a:t>Dizdara</a:t>
            </a:r>
            <a:r>
              <a:rPr lang="en-US" sz="1600">
                <a:latin typeface="Book Antiqua"/>
              </a:rPr>
              <a:t>. U </a:t>
            </a:r>
            <a:r>
              <a:rPr lang="en-US" sz="1600" err="1">
                <a:latin typeface="Book Antiqua"/>
              </a:rPr>
              <a:t>te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dvije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knjige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i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sam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bosanski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jezik</a:t>
            </a:r>
            <a:r>
              <a:rPr lang="en-US" sz="1600">
                <a:latin typeface="Book Antiqua"/>
              </a:rPr>
              <a:t> je </a:t>
            </a:r>
            <a:r>
              <a:rPr lang="en-US" sz="1600" err="1">
                <a:latin typeface="Book Antiqua"/>
              </a:rPr>
              <a:t>ispoljio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sve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svoje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izražajne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kvalitete</a:t>
            </a:r>
            <a:r>
              <a:rPr lang="en-US" sz="1600">
                <a:latin typeface="Book Antiqua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>
              <a:latin typeface="Book Antiqua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>
              <a:latin typeface="Book Antiqua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err="1">
                <a:latin typeface="Book Antiqua"/>
              </a:rPr>
              <a:t>Bošnjaci</a:t>
            </a:r>
            <a:r>
              <a:rPr lang="en-US" sz="1600">
                <a:latin typeface="Book Antiqua"/>
              </a:rPr>
              <a:t> za </a:t>
            </a:r>
            <a:r>
              <a:rPr lang="en-US" sz="1600" err="1">
                <a:latin typeface="Book Antiqua"/>
              </a:rPr>
              <a:t>svoj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jezik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kroz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historiju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isključivo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upotrebljavaju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naziv</a:t>
            </a:r>
            <a:r>
              <a:rPr lang="en-US" sz="1600">
                <a:latin typeface="Book Antiqua"/>
              </a:rPr>
              <a:t> – </a:t>
            </a:r>
            <a:r>
              <a:rPr lang="en-US" sz="1600" err="1">
                <a:latin typeface="Book Antiqua"/>
              </a:rPr>
              <a:t>bosanski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jezik</a:t>
            </a:r>
            <a:r>
              <a:rPr lang="en-US" sz="1600">
                <a:latin typeface="Book Antiqua"/>
              </a:rPr>
              <a:t>. Taj </a:t>
            </a:r>
            <a:r>
              <a:rPr lang="en-US" sz="1600" err="1">
                <a:latin typeface="Book Antiqua"/>
              </a:rPr>
              <a:t>naziv</a:t>
            </a:r>
            <a:r>
              <a:rPr lang="en-US" sz="1600">
                <a:latin typeface="Book Antiqua"/>
              </a:rPr>
              <a:t> se </a:t>
            </a:r>
            <a:r>
              <a:rPr lang="en-US" sz="1600" err="1">
                <a:latin typeface="Book Antiqua"/>
              </a:rPr>
              <a:t>zasniva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na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tradiciji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bosanske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državnosti</a:t>
            </a:r>
            <a:r>
              <a:rPr lang="en-US" sz="1600">
                <a:latin typeface="Book Antiqua"/>
              </a:rPr>
              <a:t>, </a:t>
            </a:r>
            <a:r>
              <a:rPr lang="en-US" sz="1600" err="1">
                <a:latin typeface="Book Antiqua"/>
              </a:rPr>
              <a:t>ali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također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i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na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svijesti</a:t>
            </a:r>
            <a:r>
              <a:rPr lang="en-US" sz="1600">
                <a:latin typeface="Book Antiqua"/>
              </a:rPr>
              <a:t> o </a:t>
            </a:r>
            <a:r>
              <a:rPr lang="en-US" sz="1600" err="1">
                <a:latin typeface="Book Antiqua"/>
              </a:rPr>
              <a:t>zajedničkoj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teritorijalnoj</a:t>
            </a:r>
            <a:r>
              <a:rPr lang="en-US" sz="1600">
                <a:latin typeface="Book Antiqua"/>
              </a:rPr>
              <a:t> </a:t>
            </a:r>
            <a:r>
              <a:rPr lang="en-US" sz="1600" err="1">
                <a:latin typeface="Book Antiqua"/>
              </a:rPr>
              <a:t>pripadnosti</a:t>
            </a:r>
            <a:r>
              <a:rPr lang="en-US" sz="1600">
                <a:latin typeface="Book Antiqua"/>
              </a:rPr>
              <a:t>.</a:t>
            </a:r>
          </a:p>
        </p:txBody>
      </p:sp>
      <p:pic>
        <p:nvPicPr>
          <p:cNvPr id="7" name="Slika 7">
            <a:extLst>
              <a:ext uri="{FF2B5EF4-FFF2-40B4-BE49-F238E27FC236}">
                <a16:creationId xmlns:a16="http://schemas.microsoft.com/office/drawing/2014/main" id="{6BA25136-FAC9-49F1-92BE-BFBF25E230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7" r="-1" b="6586"/>
          <a:stretch/>
        </p:blipFill>
        <p:spPr>
          <a:xfrm>
            <a:off x="5418759" y="2559047"/>
            <a:ext cx="2741805" cy="3639451"/>
          </a:xfrm>
          <a:prstGeom prst="rect">
            <a:avLst/>
          </a:prstGeom>
        </p:spPr>
      </p:pic>
      <p:pic>
        <p:nvPicPr>
          <p:cNvPr id="6" name="Slika 6" descr="Slika na kojoj se prikazuje tekst, na otvorenom, znak&#10;&#10;Opis je automatski generiran">
            <a:extLst>
              <a:ext uri="{FF2B5EF4-FFF2-40B4-BE49-F238E27FC236}">
                <a16:creationId xmlns:a16="http://schemas.microsoft.com/office/drawing/2014/main" id="{6B5D3705-AE4F-4E42-8554-D202F911A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" b="6104"/>
          <a:stretch/>
        </p:blipFill>
        <p:spPr>
          <a:xfrm>
            <a:off x="8412616" y="2559047"/>
            <a:ext cx="2743620" cy="363945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08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AA5BA0-3B85-48A1-9FD2-81FD08183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>
              <a:cs typeface="Calibri Light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2C82877-F81B-4008-8326-0DEFA87C96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en-US">
                <a:solidFill>
                  <a:srgbClr val="28303D"/>
                </a:solidFill>
                <a:latin typeface="Book Antiqua"/>
              </a:rPr>
            </a:br>
            <a:r>
              <a:rPr lang="en-US">
                <a:ea typeface="+mn-lt"/>
                <a:cs typeface="+mn-lt"/>
              </a:rPr>
              <a:t>“Ako ono </a:t>
            </a:r>
            <a:r>
              <a:rPr lang="en-US" err="1">
                <a:ea typeface="+mn-lt"/>
                <a:cs typeface="+mn-lt"/>
              </a:rPr>
              <a:t>što</a:t>
            </a:r>
            <a:r>
              <a:rPr lang="en-US">
                <a:ea typeface="+mn-lt"/>
                <a:cs typeface="+mn-lt"/>
              </a:rPr>
              <a:t> je </a:t>
            </a:r>
            <a:r>
              <a:rPr lang="en-US" err="1">
                <a:ea typeface="+mn-lt"/>
                <a:cs typeface="+mn-lt"/>
              </a:rPr>
              <a:t>rečeno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nije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jezično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ispravno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onda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gubi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svoje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izvorno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značenje</a:t>
            </a:r>
            <a:r>
              <a:rPr lang="en-US">
                <a:ea typeface="+mn-lt"/>
                <a:cs typeface="+mn-lt"/>
              </a:rPr>
              <a:t>; </a:t>
            </a:r>
            <a:r>
              <a:rPr lang="en-US" err="1">
                <a:ea typeface="+mn-lt"/>
                <a:cs typeface="+mn-lt"/>
              </a:rPr>
              <a:t>ako</a:t>
            </a:r>
            <a:r>
              <a:rPr lang="en-US">
                <a:ea typeface="+mn-lt"/>
                <a:cs typeface="+mn-lt"/>
              </a:rPr>
              <a:t> ono </a:t>
            </a:r>
            <a:r>
              <a:rPr lang="en-US" err="1">
                <a:ea typeface="+mn-lt"/>
                <a:cs typeface="+mn-lt"/>
              </a:rPr>
              <a:t>što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kažemo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nije</a:t>
            </a:r>
            <a:r>
              <a:rPr lang="en-US">
                <a:ea typeface="+mn-lt"/>
                <a:cs typeface="+mn-lt"/>
              </a:rPr>
              <a:t> ono </a:t>
            </a:r>
            <a:r>
              <a:rPr lang="en-US" err="1">
                <a:ea typeface="+mn-lt"/>
                <a:cs typeface="+mn-lt"/>
              </a:rPr>
              <a:t>što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smo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mislili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reći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onda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će</a:t>
            </a:r>
            <a:r>
              <a:rPr lang="en-US">
                <a:ea typeface="+mn-lt"/>
                <a:cs typeface="+mn-lt"/>
              </a:rPr>
              <a:t> ono </a:t>
            </a:r>
            <a:r>
              <a:rPr lang="en-US" err="1">
                <a:ea typeface="+mn-lt"/>
                <a:cs typeface="+mn-lt"/>
              </a:rPr>
              <a:t>što</a:t>
            </a:r>
            <a:r>
              <a:rPr lang="en-US">
                <a:ea typeface="+mn-lt"/>
                <a:cs typeface="+mn-lt"/>
              </a:rPr>
              <a:t> bi </a:t>
            </a:r>
            <a:r>
              <a:rPr lang="en-US" err="1">
                <a:ea typeface="+mn-lt"/>
                <a:cs typeface="+mn-lt"/>
              </a:rPr>
              <a:t>trebalo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učiniti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ostati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neučinjeno</a:t>
            </a:r>
            <a:r>
              <a:rPr lang="en-US">
                <a:ea typeface="+mn-lt"/>
                <a:cs typeface="+mn-lt"/>
              </a:rPr>
              <a:t>.“</a:t>
            </a:r>
            <a:endParaRPr lang="en-US">
              <a:solidFill>
                <a:srgbClr val="28303D"/>
              </a:solidFill>
              <a:latin typeface="Book Antiqua"/>
            </a:endParaRPr>
          </a:p>
          <a:p>
            <a:pPr algn="r">
              <a:buNone/>
            </a:pPr>
            <a:r>
              <a:rPr lang="en-US" err="1">
                <a:ea typeface="+mn-lt"/>
                <a:cs typeface="+mn-lt"/>
              </a:rPr>
              <a:t>Konfučije</a:t>
            </a:r>
            <a:endParaRPr lang="en-US" err="1"/>
          </a:p>
          <a:p>
            <a:pPr marL="0" indent="0">
              <a:buNone/>
            </a:pPr>
            <a:endParaRPr lang="en-US">
              <a:latin typeface="Book Antiqua"/>
            </a:endParaRP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BF8DD888-3E0C-4F7F-9E20-81BFE3D54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090208"/>
            <a:ext cx="5181600" cy="3017838"/>
          </a:xfrm>
        </p:spPr>
        <p:txBody>
          <a:bodyPr/>
          <a:lstStyle/>
          <a:p>
            <a:endParaRPr lang="hr-HR"/>
          </a:p>
        </p:txBody>
      </p:sp>
      <p:pic>
        <p:nvPicPr>
          <p:cNvPr id="4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D4193689-9382-4931-80BA-F84F10F67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993138" y="1405362"/>
            <a:ext cx="3702634" cy="51909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373A74D-7B44-4B52-B363-66BB8DD2ABBA}"/>
              </a:ext>
            </a:extLst>
          </p:cNvPr>
          <p:cNvSpPr txBox="1"/>
          <p:nvPr/>
        </p:nvSpPr>
        <p:spPr>
          <a:xfrm>
            <a:off x="6029325" y="60579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err="1">
                <a:cs typeface="Calibri"/>
              </a:rPr>
              <a:t>Nudžejma</a:t>
            </a:r>
            <a:r>
              <a:rPr lang="hr-HR">
                <a:cs typeface="Calibri"/>
              </a:rPr>
              <a:t> </a:t>
            </a:r>
            <a:r>
              <a:rPr lang="hr-HR" err="1">
                <a:cs typeface="Calibri"/>
              </a:rPr>
              <a:t>Kuldija</a:t>
            </a:r>
            <a:r>
              <a:rPr lang="hr-HR">
                <a:cs typeface="Calibri"/>
              </a:rPr>
              <a:t> V-1</a:t>
            </a:r>
          </a:p>
        </p:txBody>
      </p:sp>
    </p:spTree>
    <p:extLst>
      <p:ext uri="{BB962C8B-B14F-4D97-AF65-F5344CB8AC3E}">
        <p14:creationId xmlns:p14="http://schemas.microsoft.com/office/powerpoint/2010/main" val="28778783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zaslon</PresentationFormat>
  <Slides>12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Tema sustava Office</vt:lpstr>
      <vt:lpstr>MEĐUNARODNI DAN MATERNJEG JEZIKA</vt:lpstr>
      <vt:lpstr>...</vt:lpstr>
      <vt:lpstr>Međunarodni dan maternjeg jezika</vt:lpstr>
      <vt:lpstr>...</vt:lpstr>
      <vt:lpstr>BOSANSKI JEZIK</vt:lpstr>
      <vt:lpstr>PowerPoint prezentacija</vt:lpstr>
      <vt:lpstr>PowerPoint prezentacija</vt:lpstr>
      <vt:lpstr>...</vt:lpstr>
      <vt:lpstr>PowerPoint prezentacija</vt:lpstr>
      <vt:lpstr>UČENIČKI RADOVI</vt:lpstr>
      <vt:lpstr>UČENIČKI RADOVI</vt:lpstr>
      <vt:lpstr>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/>
  <cp:revision>27</cp:revision>
  <dcterms:created xsi:type="dcterms:W3CDTF">2022-02-16T21:33:18Z</dcterms:created>
  <dcterms:modified xsi:type="dcterms:W3CDTF">2022-02-20T12:22:37Z</dcterms:modified>
</cp:coreProperties>
</file>